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Tahoma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6DC515-4D8E-411C-846F-28B419D67326}">
  <a:tblStyle styleId="{876DC515-4D8E-411C-846F-28B419D6732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Tahoma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Tahom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66b0fddf4_4_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explaining what this name means shortly. This is a name I came up with to describe my modification to the R-NSGA-III algorithm. </a:t>
            </a:r>
            <a:endParaRPr/>
          </a:p>
        </p:txBody>
      </p:sp>
      <p:sp>
        <p:nvSpPr>
          <p:cNvPr id="72" name="Google Shape;72;g1066b0fddf4_4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67e26671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67e26671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67e26671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67e26671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67e26671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67e26671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done to reduce the computation effort, but since we are choosing a partial set, we can relax this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67e26671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67e26671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67e26671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67e26671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67e26671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67e26671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694f8c5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694f8c5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694f8c5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694f8c5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it is </a:t>
            </a:r>
            <a:r>
              <a:rPr lang="en"/>
              <a:t>unfavorable</a:t>
            </a:r>
            <a:r>
              <a:rPr lang="en"/>
              <a:t> to introduce a </a:t>
            </a:r>
            <a:r>
              <a:rPr lang="en"/>
              <a:t>hyperparameter</a:t>
            </a:r>
            <a:r>
              <a:rPr lang="en"/>
              <a:t>, it is not too bad.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694f8c5a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694f8c5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694f8c5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694f8c5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65be3b98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65be3b98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2ac89942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2ac89942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694f8c5a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694f8c5a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67e26671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67e26671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2ac8994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2ac8994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2ac89942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2ac89942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2ac89942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2ac89942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2ac8994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2ac8994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2ac89942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2ac89942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2ac89942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2ac89942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694f8c5a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694f8c5a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66b0fddf4_9_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Non-dominated solutions </a:t>
            </a:r>
            <a:r>
              <a:rPr lang="en"/>
              <a:t>lie on the true pareto front. Hopefully, our approximation of the pareto front contains non-dominated solutions.</a:t>
            </a:r>
            <a:endParaRPr/>
          </a:p>
        </p:txBody>
      </p:sp>
      <p:sp>
        <p:nvSpPr>
          <p:cNvPr id="83" name="Google Shape;83;g1066b0fddf4_9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67e2667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67e2667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individual represents a solution.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2ac89942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2ac89942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2ac8994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2ac8994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just so many things I wanted to try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2ac89942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2ac89942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individual represents a solution.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2ac89942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2ac89942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just so many things I wanted to try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2ac89942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2ac89942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individual represents a solution.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2ac89942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2ac89942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2ac89942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2ac89942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65be3b98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65be3b98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 first, obtain </a:t>
            </a:r>
            <a:r>
              <a:rPr lang="en"/>
              <a:t>objective</a:t>
            </a:r>
            <a:r>
              <a:rPr lang="en"/>
              <a:t> function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65be3b98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65be3b98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67e2667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67e2667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65be3b98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65be3b98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individual represents a </a:t>
            </a:r>
            <a:r>
              <a:rPr lang="en"/>
              <a:t>solution.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67e26671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67e26671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67e26671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67e26671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individual represents a solution.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7" name="Google Shape;7;p2"/>
          <p:cNvPicPr preferRelativeResize="0"/>
          <p:nvPr/>
        </p:nvPicPr>
        <p:blipFill rotWithShape="1">
          <a:blip r:embed="rId2">
            <a:alphaModFix/>
          </a:blip>
          <a:srcRect b="7784" l="0" r="0" t="778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28304" l="13152" r="13577" t="29482"/>
          <a:stretch/>
        </p:blipFill>
        <p:spPr>
          <a:xfrm>
            <a:off x="6298808" y="447090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67749" y="2784966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69650" y="57750"/>
            <a:ext cx="898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69650" y="630450"/>
            <a:ext cx="8982900" cy="4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 Small">
  <p:cSld name="Bullets and Image - Simple Small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533920" y="455555"/>
            <a:ext cx="81528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530352" y="1389888"/>
            <a:ext cx="35718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" name="Google Shape;22;p4"/>
          <p:cNvSpPr/>
          <p:nvPr>
            <p:ph idx="2" type="pic"/>
          </p:nvPr>
        </p:nvSpPr>
        <p:spPr>
          <a:xfrm>
            <a:off x="4572000" y="1389888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" name="Google Shape;23;p4"/>
          <p:cNvSpPr txBox="1"/>
          <p:nvPr>
            <p:ph idx="3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">
  <p:cSld name="Bullets and Image - Simp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732234" y="304800"/>
            <a:ext cx="36072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>
            <a:off x="822960" y="1197160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32236" y="1545336"/>
            <a:ext cx="36072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" name="Google Shape;30;p5"/>
          <p:cNvSpPr/>
          <p:nvPr>
            <p:ph idx="2" type="pic"/>
          </p:nvPr>
        </p:nvSpPr>
        <p:spPr>
          <a:xfrm>
            <a:off x="4804477" y="0"/>
            <a:ext cx="3607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1" name="Google Shape;31;p5"/>
          <p:cNvSpPr txBox="1"/>
          <p:nvPr>
            <p:ph idx="3" type="body"/>
          </p:nvPr>
        </p:nvSpPr>
        <p:spPr>
          <a:xfrm>
            <a:off x="3371461" y="4860168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Bullets - Left">
  <p:cSld name="Image and Bullets - Lef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357254" y="455555"/>
            <a:ext cx="42621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4434840" y="965154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357255" y="1343025"/>
            <a:ext cx="43296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8" name="Google Shape;38;p6"/>
          <p:cNvSpPr/>
          <p:nvPr>
            <p:ph idx="2" type="pic"/>
          </p:nvPr>
        </p:nvSpPr>
        <p:spPr>
          <a:xfrm>
            <a:off x="0" y="455555"/>
            <a:ext cx="3849300" cy="3880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0" y="433602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Bullets">
  <p:cSld name="Big Image and Bulle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5555673" y="325582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5623560" y="1518264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5555673" y="1835727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6" name="Google Shape;46;p7"/>
          <p:cNvSpPr/>
          <p:nvPr>
            <p:ph idx="2" type="pic"/>
          </p:nvPr>
        </p:nvSpPr>
        <p:spPr>
          <a:xfrm>
            <a:off x="1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5076620" y="486016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8" name="Google Shape;48;p7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r Image">
  <p:cSld name="Table or Imag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" type="body"/>
          </p:nvPr>
        </p:nvSpPr>
        <p:spPr>
          <a:xfrm>
            <a:off x="533123" y="1154923"/>
            <a:ext cx="8085300" cy="3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1874520" y="4581310"/>
            <a:ext cx="67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2" name="Google Shape;52;p8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8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b="7784" l="0" r="0" t="778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gradFill>
            <a:gsLst>
              <a:gs pos="0">
                <a:srgbClr val="68ACE5">
                  <a:alpha val="84705"/>
                </a:srgbClr>
              </a:gs>
              <a:gs pos="75000">
                <a:srgbClr val="3B6FAF">
                  <a:alpha val="84705"/>
                </a:srgbClr>
              </a:gs>
              <a:gs pos="100000">
                <a:srgbClr val="3B6FAF">
                  <a:alpha val="8470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3">
            <a:alphaModFix/>
          </a:blip>
          <a:srcRect b="21110" l="15640" r="15941" t="22640"/>
          <a:stretch/>
        </p:blipFill>
        <p:spPr>
          <a:xfrm>
            <a:off x="2584969" y="1417162"/>
            <a:ext cx="3974063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/>
          <p:nvPr/>
        </p:nvSpPr>
        <p:spPr>
          <a:xfrm>
            <a:off x="0" y="4727386"/>
            <a:ext cx="91440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2021, All Rights Reserved.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140200" y="1666775"/>
            <a:ext cx="88356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b="0" lang="en" sz="5200">
                <a:latin typeface="Arial"/>
                <a:ea typeface="Arial"/>
                <a:cs typeface="Arial"/>
                <a:sym typeface="Arial"/>
              </a:rPr>
              <a:t>K-Best Candidates Reference-point NSGA-III</a:t>
            </a:r>
            <a:endParaRPr/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1541400" y="3282800"/>
            <a:ext cx="60612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13"/>
              <a:buNone/>
            </a:pPr>
            <a:r>
              <a:rPr lang="en" sz="1800">
                <a:solidFill>
                  <a:schemeClr val="lt1"/>
                </a:solidFill>
              </a:rPr>
              <a:t>Algorithm By </a:t>
            </a:r>
            <a:r>
              <a:rPr lang="en" sz="1800">
                <a:solidFill>
                  <a:schemeClr val="lt1"/>
                </a:solidFill>
              </a:rPr>
              <a:t>Sina Azartash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533925" y="1069300"/>
            <a:ext cx="8085300" cy="38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enerates preferred partial set of approx. PF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9ACE5"/>
                </a:solidFill>
              </a:rPr>
              <a:t>Aspiration Point</a:t>
            </a:r>
            <a:r>
              <a:rPr b="1" lang="en">
                <a:solidFill>
                  <a:srgbClr val="69ACE5"/>
                </a:solidFill>
              </a:rPr>
              <a:t>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Encodes prior information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Aspiration Points point to preferred subspace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Reference points are constructed around aspiration point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vector  = Reference point,  Aspiration vector = aspiration point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Each point contains a vector of objectives</a:t>
            </a:r>
            <a:endParaRPr/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R-NSGA-III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Reference Vectors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84650" y="1046050"/>
            <a:ext cx="8774700" cy="389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Uniform Design: </a:t>
            </a:r>
            <a:r>
              <a:rPr lang="en" sz="1500"/>
              <a:t>Reference vectors need to be well spaced on </a:t>
            </a:r>
            <a:r>
              <a:rPr lang="en" sz="1500"/>
              <a:t>hyperdimensional plane to fairly represent the front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Number of reference vectors controlled by parameter</a:t>
            </a:r>
            <a:endParaRPr sz="1500"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Normal Boundary Intersection: R-NSGA-III</a:t>
            </a:r>
            <a:endParaRPr b="1" sz="1500">
              <a:solidFill>
                <a:schemeClr val="lt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each reference point aims to have an identical distance away from other references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Set of all reference vectors on normalized hyperplane sum to one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Problem → with multiple objectives, the references increasingly point to exterior of the objective hyperdimensional space </a:t>
            </a:r>
            <a:endParaRPr sz="15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Shrinking Factor μ: R-NSGA-III </a:t>
            </a:r>
            <a:r>
              <a:rPr lang="en" sz="1500"/>
              <a:t>Well spaced points are shrunk by a linear factor, μ, around aspiration point</a:t>
            </a:r>
            <a:endParaRPr sz="15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Niche Preservation Operator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278675" y="1199725"/>
            <a:ext cx="8506500" cy="36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Map each reference point to an individual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Shortest euclidean distance to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reference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point → “rank one”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One “rank one” per individual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Eliminate any individuals that is near any rank one point.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Near = within ε distance of a “rank one”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If individual is near, then discard individual from algorithm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If there are any remaining unranked individual, repeat </a:t>
            </a: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for “rank two, three, etc.”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End when all individuals are eliminated or ranked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candidates might be eliminated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253150" y="1099900"/>
            <a:ext cx="5453100" cy="375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R-NSGA-III niche preservation operator only considers the closest point as ranked.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Other candidates that are close to the reference vector, and within ε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distance </a:t>
            </a:r>
            <a:r>
              <a:rPr lang="en"/>
              <a:t>to the rank one are eliminated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/>
              <a:t>Why does this matter? This could: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Encourage a bias where certain objective functions are weighed more heavily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More “in-bred” crossover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less variation of offspring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less opportunity to dominate parents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5882000" y="3809550"/>
            <a:ext cx="337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Above, individual C gets eliminated even though it was basically same quality candidate as D 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163" y="1099888"/>
            <a:ext cx="3148675" cy="279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529344" y="44200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Picking the best </a:t>
            </a:r>
            <a:r>
              <a:rPr lang="en" sz="2800"/>
              <a:t>candidate</a:t>
            </a:r>
            <a:endParaRPr sz="2800"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195500" y="1226800"/>
            <a:ext cx="6170700" cy="384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What about instances when all the candidates are very close to the reference vector? </a:t>
            </a:r>
            <a:r>
              <a:rPr b="1" lang="en">
                <a:solidFill>
                  <a:schemeClr val="lt2"/>
                </a:solidFill>
              </a:rPr>
              <a:t>Does it still matter?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Points with similar distances might actually be very different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Distance from a reference point is the overall distance per objective functions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As the number of objective functions increase, the likelihood that two points with the exact same distance differ greatly increases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Conclusion: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Nearest individual to the reference vector is not conducive to quality of the approx PF. and diversity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200" y="1206625"/>
            <a:ext cx="2930800" cy="2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89150" y="1045750"/>
            <a:ext cx="8765700" cy="37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9ACE5"/>
                </a:solidFill>
              </a:rPr>
              <a:t>Stochastic Selection → </a:t>
            </a:r>
            <a:r>
              <a:rPr lang="en" sz="1500"/>
              <a:t>Give a chance to good candidates that are not the closest</a:t>
            </a:r>
            <a:endParaRPr sz="15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</a:rPr>
              <a:t>P = 1 / d</a:t>
            </a:r>
            <a:r>
              <a:rPr lang="en" sz="1500"/>
              <a:t> ←    where P = prob,     d = projected </a:t>
            </a:r>
            <a:r>
              <a:rPr lang="en" sz="1500"/>
              <a:t>perpendicular</a:t>
            </a:r>
            <a:r>
              <a:rPr lang="en" sz="1500"/>
              <a:t> distance to reference vector</a:t>
            </a:r>
            <a:endParaRPr sz="15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</a:rPr>
              <a:t>P = 1 / d</a:t>
            </a:r>
            <a:r>
              <a:rPr b="1" baseline="30000" lang="en" sz="1500">
                <a:solidFill>
                  <a:schemeClr val="lt2"/>
                </a:solidFill>
              </a:rPr>
              <a:t>2   </a:t>
            </a:r>
            <a:r>
              <a:rPr lang="en" sz="1500"/>
              <a:t>←  closest candidate should have a higher chance of being selected</a:t>
            </a:r>
            <a:endParaRPr baseline="30000" sz="15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</a:rPr>
              <a:t>Hypothesized Effect: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more diversity of candidates that are still close to the reference vector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greater PF approximation accuracy and more diversity of points </a:t>
            </a:r>
            <a:endParaRPr sz="15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</a:rPr>
              <a:t>How many candidates to consider: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Too many candidates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/>
              <a:t>computation burden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/>
              <a:t>candidates go too far from reference vector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/>
              <a:t>Tuning K parameter should not be difficult: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/>
              <a:t>Discrete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/>
              <a:t>reasonable that performance should decrease with an increasing number of farther candidates considered</a:t>
            </a:r>
            <a:endParaRPr sz="1500"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K-Best-Candidates Solution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/>
        </p:nvSpPr>
        <p:spPr>
          <a:xfrm>
            <a:off x="4931450" y="0"/>
            <a:ext cx="40608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Steps 6 →11: </a:t>
            </a:r>
            <a:r>
              <a:rPr lang="en"/>
              <a:t>Obtain distance matrix of every individuals to every reference vector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Columns → individual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Each row contains distance from every</a:t>
            </a:r>
            <a:r>
              <a:rPr lang="en"/>
              <a:t> individua</a:t>
            </a:r>
            <a:r>
              <a:rPr lang="en"/>
              <a:t>l to one reference vector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New row a reference vector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Steps 12 →15: </a:t>
            </a:r>
            <a:r>
              <a:rPr lang="en"/>
              <a:t>Sort the distance matrix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The entire matrix does not have to be sorted.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The kth minimum needs to be found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k best minimum sorted set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Steps 16 →18: </a:t>
            </a:r>
            <a:r>
              <a:rPr lang="en"/>
              <a:t>Create a probability matrix where probability is proportional to distance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Each row is probability of acceptance for all individuals corresponding to a reference vector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When an individual is selected, remove column, and </a:t>
            </a:r>
            <a:r>
              <a:rPr lang="en"/>
              <a:t>update</a:t>
            </a:r>
            <a:r>
              <a:rPr lang="en"/>
              <a:t> the matrix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Steps 19: </a:t>
            </a:r>
            <a:r>
              <a:rPr lang="en">
                <a:solidFill>
                  <a:schemeClr val="dk1"/>
                </a:solidFill>
              </a:rPr>
              <a:t>Use prob matrix to select candidates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428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Design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533925" y="1390650"/>
            <a:ext cx="8085300" cy="344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Measuring Quality of Approximated Front → </a:t>
            </a:r>
            <a:r>
              <a:rPr lang="en"/>
              <a:t>Inverted</a:t>
            </a:r>
            <a:r>
              <a:rPr lang="en"/>
              <a:t> Generational Distance</a:t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Generational Distance → </a:t>
            </a:r>
            <a:r>
              <a:rPr lang="en"/>
              <a:t>calculates the distance between each objective vector in the front to closest objective vector in a reference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IGD  → </a:t>
            </a:r>
            <a:r>
              <a:rPr lang="en"/>
              <a:t>reverses the order: calculates distance between each objective vector in the reference front and the closest objective in the approximation front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IGD+ → IGD, but also pareto compliant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Measuring Diversity  </a:t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Pairwise Euclidean Distance between individuals in final approximated front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290275" y="1295900"/>
            <a:ext cx="8553000" cy="33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DTLZ and WFG Standard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Test problems where pareto front is already known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Allows us to compare our approximation of PF to known PF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Each test problem tests a different aspect</a:t>
            </a:r>
            <a:endParaRPr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 startAt="0"/>
            </a:pPr>
            <a:r>
              <a:rPr lang="en"/>
              <a:t>DTLZ1: investigates difficulty convergence to local POF </a:t>
            </a:r>
            <a:endParaRPr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 startAt="0"/>
            </a:pPr>
            <a:r>
              <a:rPr lang="en"/>
              <a:t>DTLZ2: investigates scaled performance with increasing number of objectives </a:t>
            </a:r>
            <a:endParaRPr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 startAt="0"/>
            </a:pPr>
            <a:r>
              <a:rPr lang="en"/>
              <a:t>DTLZ3: investigates ability to converged to one global POF, but many local PFs</a:t>
            </a:r>
            <a:endParaRPr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 startAt="0"/>
            </a:pPr>
            <a:r>
              <a:rPr lang="en"/>
              <a:t>DTLZ4: investigates ability to generate a wide distribution of solutions </a:t>
            </a:r>
            <a:endParaRPr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 startAt="0"/>
            </a:pPr>
            <a:r>
              <a:rPr lang="en"/>
              <a:t>WFG5: Multimodal</a:t>
            </a:r>
            <a:endParaRPr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 startAt="0"/>
            </a:pPr>
            <a:r>
              <a:rPr lang="en"/>
              <a:t>WFG6: Feature inseparability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r>
              <a:rPr lang="en"/>
              <a:t>Parameters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F(x) = f</a:t>
            </a:r>
            <a:r>
              <a:rPr b="1" baseline="-25000" lang="en"/>
              <a:t>1</a:t>
            </a:r>
            <a:r>
              <a:rPr b="1" lang="en"/>
              <a:t>(x) + f</a:t>
            </a:r>
            <a:r>
              <a:rPr b="1" baseline="-25000" lang="en"/>
              <a:t>2</a:t>
            </a:r>
            <a:r>
              <a:rPr b="1" lang="en"/>
              <a:t>(x) + f</a:t>
            </a:r>
            <a:r>
              <a:rPr b="1" baseline="-25000" lang="en"/>
              <a:t>n</a:t>
            </a:r>
            <a:r>
              <a:rPr b="1" lang="en"/>
              <a:t>(x)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r>
              <a:rPr b="1" baseline="-25000" lang="en"/>
              <a:t>n</a:t>
            </a:r>
            <a:r>
              <a:rPr b="1" lang="en"/>
              <a:t>(x) = ax</a:t>
            </a:r>
            <a:r>
              <a:rPr b="1" baseline="30000" lang="en"/>
              <a:t>n</a:t>
            </a:r>
            <a:r>
              <a:rPr b="1" lang="en"/>
              <a:t> + bx</a:t>
            </a:r>
            <a:r>
              <a:rPr b="1" baseline="30000" lang="en"/>
              <a:t>n-1</a:t>
            </a:r>
            <a:r>
              <a:rPr b="1" lang="en"/>
              <a:t> +....cx      or    some linear combination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9 Tests per Datasets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4, 9, 14 Objectives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14, 28, 42 variables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All other parameters such as shrinking factor mimicked R-NSGA-III study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Per Dataset</a:t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504825" y="1204650"/>
            <a:ext cx="7810500" cy="357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NSGA-III preformed better on all datasets → this is expected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Our proposed K best Candidates-R-NSGA-IIII method was </a:t>
            </a:r>
            <a:r>
              <a:rPr lang="en"/>
              <a:t>unsuccessful</a:t>
            </a:r>
            <a:r>
              <a:rPr lang="en"/>
              <a:t> in showing any improvement on all </a:t>
            </a:r>
            <a:r>
              <a:rPr lang="en"/>
              <a:t>datasets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except DTLZ3 for front approximation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Except 14 objective for diversity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DTLZ3 tested ability to get stuck in local optima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Stochastic updating avoids local optima</a:t>
            </a:r>
            <a:endParaRPr/>
          </a:p>
          <a:p>
            <a:pPr indent="0" lvl="0" marL="9144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Something about increased objectives that made diversity calculations improve?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1" name="Google Shape;211;p35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{876DC515-4D8E-411C-846F-28B419D67326}</a:tableStyleId>
              </a:tblPr>
              <a:tblGrid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  <a:gridCol w="3524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74" y="1686375"/>
            <a:ext cx="5584613" cy="345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575" y="0"/>
            <a:ext cx="4572000" cy="1686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02" y="750227"/>
            <a:ext cx="8420700" cy="31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Tuning KBN - R -NSGA - III</a:t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533921" y="1390650"/>
            <a:ext cx="26919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Optimum was K = 3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Performance degraded with increasing K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Lower IGD indicates better performance 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427" y="1316513"/>
            <a:ext cx="5213400" cy="32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00" y="376512"/>
            <a:ext cx="7119700" cy="43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00" y="138825"/>
            <a:ext cx="8163000" cy="506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wrong?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 sz="2800"/>
              <a:t>NSGA-III</a:t>
            </a:r>
            <a:endParaRPr sz="28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775" y="249388"/>
            <a:ext cx="17907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64700" y="1164050"/>
            <a:ext cx="6415800" cy="3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Based on NSGA-II → Evolutionary Multi-Objective Optimization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○"/>
            </a:pPr>
            <a:r>
              <a:rPr lang="en" sz="1600"/>
              <a:t>Aim1: to Approximate the Pareto Front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○"/>
            </a:pPr>
            <a:r>
              <a:rPr lang="en" sz="1600"/>
              <a:t>Aim2: to obtain non-dominated solutions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○"/>
            </a:pPr>
            <a:r>
              <a:rPr lang="en" sz="1600"/>
              <a:t>Up to 3 objectives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Non-Dominated Sorting Genetic Algorithm III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Up to 15 objectives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○"/>
            </a:pPr>
            <a:r>
              <a:rPr lang="en" sz="1600"/>
              <a:t>Evolutionary Many Objective Objective Optimization (EMaO)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Discovered 2014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COIN-Lab: </a:t>
            </a:r>
            <a:r>
              <a:rPr i="1" lang="en" sz="1600">
                <a:solidFill>
                  <a:schemeClr val="dk1"/>
                </a:solidFill>
              </a:rPr>
              <a:t>Michigan State University</a:t>
            </a:r>
            <a:endParaRPr i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Author: K. Deb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Also the author of NSGA-I and NSGA-II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029025" y="2430625"/>
            <a:ext cx="202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Kalyanmoy Deb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coin-laboratory.com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idx="1" type="body"/>
          </p:nvPr>
        </p:nvSpPr>
        <p:spPr>
          <a:xfrm>
            <a:off x="125450" y="1148675"/>
            <a:ext cx="8298300" cy="391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AutoNum type="arabicPeriod"/>
            </a:pPr>
            <a:r>
              <a:rPr b="1" lang="en">
                <a:solidFill>
                  <a:schemeClr val="lt2"/>
                </a:solidFill>
              </a:rPr>
              <a:t>Generations: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Strong Dependence of results on number of generations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Studies on NSGA-III and R-NSGA-III often used 10x more generations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Somewhat arbitrary selection of generations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Our approach was systematic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More intelligent needed</a:t>
            </a:r>
            <a:endParaRPr/>
          </a:p>
          <a:p>
            <a:pPr indent="0" lvl="0" marL="9144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AutoNum type="arabicPeriod"/>
            </a:pPr>
            <a:r>
              <a:rPr b="1" lang="en">
                <a:solidFill>
                  <a:schemeClr val="lt2"/>
                </a:solidFill>
              </a:rPr>
              <a:t>Statistically Significant: </a:t>
            </a:r>
            <a:r>
              <a:rPr lang="en"/>
              <a:t>I did not do </a:t>
            </a:r>
            <a:r>
              <a:rPr lang="en"/>
              <a:t>significance</a:t>
            </a:r>
            <a:r>
              <a:rPr lang="en"/>
              <a:t> testing: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 only ran each table 3 times.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 would need much more to do </a:t>
            </a:r>
            <a:r>
              <a:rPr lang="en"/>
              <a:t>significance</a:t>
            </a:r>
            <a:r>
              <a:rPr lang="en"/>
              <a:t> testing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Calculating each table was very slow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Result </a:t>
            </a:r>
            <a:r>
              <a:rPr lang="en"/>
              <a:t>→ Different runs produced strong variation in the results</a:t>
            </a:r>
            <a:endParaRPr/>
          </a:p>
          <a:p>
            <a:pPr indent="0" lvl="0" marL="9144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2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 # of Runs</a:t>
            </a: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025" y="1992037"/>
            <a:ext cx="3034975" cy="21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 Prior</a:t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1" y="1092875"/>
            <a:ext cx="5101500" cy="39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 startAt="3"/>
            </a:pPr>
            <a:r>
              <a:rPr b="1" lang="en">
                <a:solidFill>
                  <a:schemeClr val="lt2"/>
                </a:solidFill>
              </a:rPr>
              <a:t>Aspiration Point Selection:</a:t>
            </a:r>
            <a:endParaRPr/>
          </a:p>
          <a:p>
            <a:pPr indent="-330200" lvl="1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en"/>
              <a:t>Results of R-NSGA-III and KBN-R-NSGA-III highly dependent on the location of aspiration point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457200" rtl="0" algn="l"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en"/>
              <a:t>If aspiration point starts at favorable point → lower IGD</a:t>
            </a:r>
            <a:endParaRPr/>
          </a:p>
          <a:p>
            <a:pPr indent="-330200" lvl="1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en"/>
              <a:t>If aspiration less favorable → higher IGD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457200" rtl="0" algn="l"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en"/>
              <a:t>We set the aspiration point to the origin.</a:t>
            </a:r>
            <a:endParaRPr/>
          </a:p>
          <a:p>
            <a:pPr indent="-330200" lvl="2" marL="9144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Different Datasets Reacted differently</a:t>
            </a:r>
            <a:endParaRPr/>
          </a:p>
          <a:p>
            <a:pPr indent="0" lvl="0" marL="9144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457200" rtl="0" algn="l"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en"/>
              <a:t>We experimented with # of aspirations points</a:t>
            </a:r>
            <a:endParaRPr/>
          </a:p>
          <a:p>
            <a:pPr indent="-330200" lvl="2" marL="9144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Accuracy increases with number of aspirations points, unless an aspiration point is very off </a:t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225" y="333700"/>
            <a:ext cx="3968775" cy="322985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 txBox="1"/>
          <p:nvPr/>
        </p:nvSpPr>
        <p:spPr>
          <a:xfrm>
            <a:off x="5354100" y="3762875"/>
            <a:ext cx="378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of 3 objective DTLZ2. Blue is reference vector. Orange is aspiration point. Points near middle have less reference points. Points near edges have more reference points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125450" y="1148675"/>
            <a:ext cx="8392800" cy="391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Accuracy</a:t>
            </a:r>
            <a:r>
              <a:rPr lang="en"/>
              <a:t> of approx PF p</a:t>
            </a:r>
            <a:r>
              <a:rPr lang="en"/>
              <a:t>erforms</a:t>
            </a:r>
            <a:r>
              <a:rPr lang="en"/>
              <a:t> better in the face of local optima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Otherwise, </a:t>
            </a:r>
            <a:r>
              <a:rPr lang="en"/>
              <a:t>performs</a:t>
            </a:r>
            <a:r>
              <a:rPr lang="en"/>
              <a:t> worse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Modify R-NSGA-III to run K-Best Candidates in the face of many local optima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Introduce an optional </a:t>
            </a:r>
            <a:r>
              <a:rPr lang="en"/>
              <a:t>parameter K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Tuning K will likely not be difficult because it is discrete and degrades in performance with more candidates</a:t>
            </a:r>
            <a:endParaRPr/>
          </a:p>
          <a:p>
            <a:pPr indent="0" lvl="0" marL="9144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KBN-R-NSGA -III had lower diversity on all tests except 14 objectives</a:t>
            </a:r>
            <a:endParaRPr/>
          </a:p>
        </p:txBody>
      </p:sp>
      <p:sp>
        <p:nvSpPr>
          <p:cNvPr id="270" name="Google Shape;270;p45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Usefulness</a:t>
            </a:r>
            <a:r>
              <a:rPr lang="en"/>
              <a:t> of KBC-R-NSGA-III algorithm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125450" y="1148675"/>
            <a:ext cx="8392800" cy="391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Fair Comparison Needed: </a:t>
            </a:r>
            <a:r>
              <a:rPr lang="en"/>
              <a:t>R-NSGA-III avoids much computation, we hypothesize that if R-NSGA-III was given a fair proportional increase in generations, it would match NSGA-III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"/>
              <a:t>Count</a:t>
            </a:r>
            <a:r>
              <a:rPr lang="en"/>
              <a:t> average number of extra generations it would take for R-NSGA-III to match IGD value of NSGA-III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"/>
              <a:t>Count the total number of individual evaluations in R-NSGA-III vs NSGA-III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"/>
              <a:t>Plot total number of </a:t>
            </a:r>
            <a:r>
              <a:rPr lang="en"/>
              <a:t>evaluations of each algorithm against IGD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7"/>
          <p:cNvSpPr txBox="1"/>
          <p:nvPr>
            <p:ph type="title"/>
          </p:nvPr>
        </p:nvSpPr>
        <p:spPr>
          <a:xfrm>
            <a:off x="357975" y="455550"/>
            <a:ext cx="83928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When to use R-NSGA-III vs KBC-R-NSGA-III</a:t>
            </a:r>
            <a:endParaRPr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Intelligent Selection of Candidates</a:t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64125" y="1092875"/>
            <a:ext cx="8519700" cy="38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R-NSGA-III → </a:t>
            </a:r>
            <a:r>
              <a:rPr lang="en"/>
              <a:t>picks closest candidate to reference vector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KBN-R-NSGA-III </a:t>
            </a:r>
            <a:r>
              <a:rPr b="1" lang="en"/>
              <a:t>→ </a:t>
            </a:r>
            <a:r>
              <a:rPr lang="en"/>
              <a:t>stochastically picks k best </a:t>
            </a:r>
            <a:r>
              <a:rPr lang="en"/>
              <a:t>candidates to </a:t>
            </a:r>
            <a:r>
              <a:rPr lang="en"/>
              <a:t>avoid getting stuck in local optima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More intelligent approach</a:t>
            </a:r>
            <a:r>
              <a:rPr lang="en"/>
              <a:t> → experiment methods with picking the right candidate</a:t>
            </a:r>
            <a:endParaRPr/>
          </a:p>
          <a:p>
            <a:pPr indent="-330200" lvl="0" marL="914400" rtl="0" algn="l">
              <a:spcBef>
                <a:spcPts val="75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The candidate that we pick will have consequences in future generations</a:t>
            </a:r>
            <a:endParaRPr/>
          </a:p>
          <a:p>
            <a:pPr indent="0" lvl="0" marL="9144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Enforce Diversity of distribution of objective values rather than diversity of distance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We care less about distance from reference vector and more about quality of gene pool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We only need to ensure there is diversity for crossover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We eliminate repetitive genes in the gene pool</a:t>
            </a:r>
            <a:endParaRPr/>
          </a:p>
          <a:p>
            <a:pPr indent="0" lvl="0" marL="9144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Markov Chain: find out which was the best candidate to choose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Compare k best candidates, see which one has a better discounted effect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Intelligent Diversity of Final Points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/>
              <a:t>KBC-R-NSGA-III had less diversity than R-NSGA-III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Because we relaxed the enforcing of individuals to be near the reference vectors.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reference vectors jobs was to ensure the points are discretized and well spaced</a:t>
            </a:r>
            <a:endParaRPr/>
          </a:p>
          <a:p>
            <a:pPr indent="0" lvl="0" marL="9144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">
                <a:solidFill>
                  <a:schemeClr val="lt2"/>
                </a:solidFill>
              </a:rPr>
              <a:t>Combine Best of Both Methods: </a:t>
            </a:r>
            <a:r>
              <a:rPr lang="en"/>
              <a:t>Continue probabilistic selection of candidates as usual and then enforce minimum distance in the  the last generation or last k generations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Diversity of gene pool during algorithm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Orderly well spaced points in the final result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533925" y="1069300"/>
            <a:ext cx="8085300" cy="38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9ACE5"/>
                </a:solidFill>
              </a:rPr>
              <a:t>Currently</a:t>
            </a:r>
            <a:r>
              <a:rPr b="1" lang="en">
                <a:solidFill>
                  <a:srgbClr val="69ACE5"/>
                </a:solidFill>
              </a:rPr>
              <a:t>: NSGA-III</a:t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AutoNum type="arabicPeriod"/>
            </a:pPr>
            <a:r>
              <a:rPr lang="en"/>
              <a:t>Run NSGA-III algorithm to obtain </a:t>
            </a:r>
            <a:r>
              <a:rPr lang="en"/>
              <a:t>approximation of Pareto Front (approx PF)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AutoNum type="arabicPeriod"/>
            </a:pPr>
            <a:r>
              <a:rPr lang="en"/>
              <a:t>Choose preferred solutions from solutions in </a:t>
            </a:r>
            <a:r>
              <a:rPr lang="en"/>
              <a:t>approx PF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9ACE5"/>
                </a:solidFill>
              </a:rPr>
              <a:t>Problem</a:t>
            </a:r>
            <a:r>
              <a:rPr b="1" lang="en">
                <a:solidFill>
                  <a:srgbClr val="69ACE5"/>
                </a:solidFill>
              </a:rPr>
              <a:t>:</a:t>
            </a:r>
            <a:endParaRPr b="1">
              <a:solidFill>
                <a:srgbClr val="69ACE5"/>
              </a:solidFill>
            </a:endParaRPr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can be computationally expensive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There can be a large number of solutions to choose from in the approx PF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9ACE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9ACE5"/>
                </a:solidFill>
              </a:rPr>
              <a:t>Proposed Solution: R-NSGA-III → </a:t>
            </a:r>
            <a:r>
              <a:rPr lang="en"/>
              <a:t>introduce a prior</a:t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AutoNum type="arabicPeriod"/>
            </a:pPr>
            <a:r>
              <a:rPr lang="en"/>
              <a:t>Choose preferred area of solutions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AutoNum type="arabicPeriod"/>
            </a:pPr>
            <a:r>
              <a:rPr lang="en"/>
              <a:t>Run NSGA-III only on preferred space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9ACE5"/>
                </a:solidFill>
              </a:rPr>
              <a:t>Result</a:t>
            </a:r>
            <a:endParaRPr b="1">
              <a:solidFill>
                <a:srgbClr val="69ACE5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Reduced computation of algorithm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less effort choosing a solution from approx PF</a:t>
            </a:r>
            <a:endParaRPr/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Reference point NSGA-III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533925" y="1069300"/>
            <a:ext cx="8085300" cy="38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9ACE5"/>
                </a:solidFill>
              </a:rPr>
              <a:t>Currently: R-NSGA-III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Calculates a partial set of the approx PF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Only one study done, Discovered 2018 by K. Deb’s lab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9ACE5"/>
                </a:solidFill>
              </a:rPr>
              <a:t>Problem compared to NSGA-III: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Returns less optimal </a:t>
            </a:r>
            <a:r>
              <a:rPr lang="en"/>
              <a:t>solutions → less accurate PF approximation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Less diversity → less representative of the front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9ACE5"/>
                </a:solidFill>
              </a:rPr>
              <a:t>Hypothesis: KBN-R-NSGA-III</a:t>
            </a:r>
            <a:endParaRPr b="1">
              <a:solidFill>
                <a:srgbClr val="69ACE5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Increased diversity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More optimal solutions in approx PF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9ACE5"/>
                </a:solidFill>
              </a:rPr>
              <a:t>Result →  Unsuccessful</a:t>
            </a:r>
            <a:endParaRPr b="1">
              <a:solidFill>
                <a:srgbClr val="69ACE5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Less diversity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Char char="●"/>
            </a:pPr>
            <a:r>
              <a:rPr lang="en"/>
              <a:t>Less optimal solutions</a:t>
            </a:r>
            <a:endParaRPr/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 Best Neighbors - R-</a:t>
            </a:r>
            <a:r>
              <a:rPr lang="en"/>
              <a:t> NSGA-III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Overview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-135375" y="1033825"/>
            <a:ext cx="6324000" cy="391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2258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ct val="100000"/>
              <a:buAutoNum type="arabicPeriod"/>
            </a:pPr>
            <a:r>
              <a:rPr b="1" lang="en">
                <a:solidFill>
                  <a:schemeClr val="lt2"/>
                </a:solidFill>
              </a:rPr>
              <a:t>Non-dominated Sorting</a:t>
            </a:r>
            <a:r>
              <a:rPr lang="en"/>
              <a:t>→ rank according to pareto domination</a:t>
            </a:r>
            <a:endParaRPr/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Each individual represents a solution</a:t>
            </a:r>
            <a:endParaRPr/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How many times does an individual dominates another? → int</a:t>
            </a:r>
            <a:endParaRPr/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By who has it been dominated? → set of individuals</a:t>
            </a:r>
            <a:endParaRPr/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Categorizing of different domination ranks → F1, F2, F3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258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ct val="100000"/>
              <a:buFont typeface="Arial"/>
              <a:buAutoNum type="arabicPeriod"/>
            </a:pPr>
            <a:r>
              <a:rPr b="1" lang="en">
                <a:solidFill>
                  <a:schemeClr val="lt2"/>
                </a:solidFill>
              </a:rPr>
              <a:t>Crowding Distance</a:t>
            </a:r>
            <a:r>
              <a:rPr lang="en"/>
              <a:t> → ranks points according to distance between </a:t>
            </a:r>
            <a:r>
              <a:rPr lang="en"/>
              <a:t>neighbors</a:t>
            </a:r>
            <a:endParaRPr/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Decide which individuals become parents for next generation</a:t>
            </a:r>
            <a:endParaRPr/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Promotes diversity and helps avoid local optima</a:t>
            </a:r>
            <a:endParaRPr/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Individuals within the same domination rank are sorted according to crowding distance </a:t>
            </a:r>
            <a:endParaRPr/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Average distance between two points along each objective</a:t>
            </a:r>
            <a:endParaRPr/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NSGA-II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175" y="2910000"/>
            <a:ext cx="2238975" cy="17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976" y="455550"/>
            <a:ext cx="2945626" cy="19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NSGA-II Problems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86850" y="1211950"/>
            <a:ext cx="8085300" cy="359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Computationally</a:t>
            </a:r>
            <a:r>
              <a:rPr b="1" lang="en">
                <a:solidFill>
                  <a:schemeClr val="lt2"/>
                </a:solidFill>
              </a:rPr>
              <a:t> Intractable </a:t>
            </a:r>
            <a:r>
              <a:rPr lang="en"/>
              <a:t>with an increasing number of objective functions</a:t>
            </a:r>
            <a:r>
              <a:rPr b="1" lang="en">
                <a:solidFill>
                  <a:schemeClr val="lt2"/>
                </a:solidFill>
              </a:rPr>
              <a:t>: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→</a:t>
            </a:r>
            <a:r>
              <a:rPr lang="en"/>
              <a:t>The hyperdimensional objective space becomes large and </a:t>
            </a:r>
            <a:r>
              <a:rPr lang="en"/>
              <a:t>complex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AutoNum type="arabicPeriod"/>
            </a:pPr>
            <a:r>
              <a:rPr lang="en"/>
              <a:t>Too many solutions per generation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Large population size per rank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 solutions in a rank are non-dominated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Exponential increase in number of comparisons in non-dominated sorting and crowding distance</a:t>
            </a:r>
            <a:endParaRPr/>
          </a:p>
          <a:p>
            <a:pPr indent="0" lvl="0" marL="9144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AutoNum type="arabicPeriod"/>
            </a:pPr>
            <a:r>
              <a:rPr lang="en"/>
              <a:t>Individuals</a:t>
            </a:r>
            <a:r>
              <a:rPr lang="en"/>
              <a:t> become very spread out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Parents farther away from each other less reliably produce offspring that can dominate the parent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Decreased quality of approx PF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0" y="1033825"/>
            <a:ext cx="6487800" cy="38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AutoNum type="arabicPeriod"/>
            </a:pPr>
            <a:r>
              <a:rPr b="1" lang="en">
                <a:solidFill>
                  <a:schemeClr val="lt2"/>
                </a:solidFill>
              </a:rPr>
              <a:t>Reference Vectors </a:t>
            </a:r>
            <a:r>
              <a:rPr lang="en"/>
              <a:t>→ discretize the front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Each </a:t>
            </a:r>
            <a:r>
              <a:rPr lang="en"/>
              <a:t>reference</a:t>
            </a:r>
            <a:r>
              <a:rPr lang="en"/>
              <a:t> vector represents one region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Reference vector are predefined to start from origin and point to a normalized front hyperplane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Each region should have at least one individual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AutoNum type="arabicPeriod"/>
            </a:pPr>
            <a:r>
              <a:rPr b="1" lang="en">
                <a:solidFill>
                  <a:schemeClr val="lt2"/>
                </a:solidFill>
              </a:rPr>
              <a:t>Niche Preservation Operator</a:t>
            </a:r>
            <a:r>
              <a:rPr lang="en"/>
              <a:t> → associate individual with a reference vector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Individual with closest projected </a:t>
            </a:r>
            <a:r>
              <a:rPr lang="en"/>
              <a:t>perpendicular</a:t>
            </a:r>
            <a:r>
              <a:rPr lang="en"/>
              <a:t> distance is ‘associated’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Result → </a:t>
            </a:r>
            <a:r>
              <a:rPr lang="en"/>
              <a:t>less candidates, less comparisons, more diversity</a:t>
            </a:r>
            <a:endParaRPr/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529344" y="46830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NSGA-III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800" y="1033825"/>
            <a:ext cx="2617850" cy="270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